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46E6-3A74-4AC2-B686-E0A39FF2DCD8}" type="datetimeFigureOut">
              <a:rPr lang="en-US" smtClean="0"/>
              <a:pPr/>
              <a:t>4/14/2011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503D-494C-4FA9-AA0C-79D5A90600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Essential Ideas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Bollywood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648200" cy="5257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India’s film industry.</a:t>
            </a:r>
          </a:p>
          <a:p>
            <a:r>
              <a:rPr lang="en-US" sz="2600" dirty="0" smtClean="0"/>
              <a:t>Makes about 800 films/year.</a:t>
            </a:r>
          </a:p>
          <a:p>
            <a:r>
              <a:rPr lang="en-US" sz="2600" dirty="0" smtClean="0"/>
              <a:t>Films are like musicals, they feature colorful costumes, songs, and dances. </a:t>
            </a:r>
          </a:p>
          <a:p>
            <a:r>
              <a:rPr lang="en-US" sz="2600" dirty="0" smtClean="0"/>
              <a:t>Often 2 to 3 hours long – longer than a typical Hollywood movie.</a:t>
            </a:r>
          </a:p>
          <a:p>
            <a:r>
              <a:rPr lang="en-US" sz="2600" dirty="0" smtClean="0"/>
              <a:t>Millions of people in India of all backgrounds and people around the world watch </a:t>
            </a:r>
            <a:r>
              <a:rPr lang="en-US" sz="2600" dirty="0" err="1" smtClean="0"/>
              <a:t>Bollywood</a:t>
            </a:r>
            <a:r>
              <a:rPr lang="en-US" sz="2600" dirty="0" smtClean="0"/>
              <a:t> films.</a:t>
            </a:r>
            <a:endParaRPr lang="en-US" sz="2600" dirty="0"/>
          </a:p>
        </p:txBody>
      </p:sp>
      <p:pic>
        <p:nvPicPr>
          <p:cNvPr id="1026" name="Picture 2" descr="http://4.bp.blogspot.com/_4Ulc2zYIe6A/TBvsw0BLkrI/AAAAAAAAAVc/s-8z3UxXnAo/s1600/lagaan_plak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295400"/>
            <a:ext cx="3810000" cy="5314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7912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India first to develop a nuclear weapon. </a:t>
            </a:r>
          </a:p>
          <a:p>
            <a:r>
              <a:rPr lang="en-US" dirty="0" smtClean="0"/>
              <a:t>Both India &amp; Pakistan have nuclear weapons.</a:t>
            </a:r>
          </a:p>
          <a:p>
            <a:pPr lvl="1"/>
            <a:r>
              <a:rPr lang="en-US" dirty="0" smtClean="0"/>
              <a:t>They have nuclear weapons for fear of the other. </a:t>
            </a:r>
          </a:p>
          <a:p>
            <a:pPr lvl="1"/>
            <a:r>
              <a:rPr lang="en-US" dirty="0" smtClean="0"/>
              <a:t>Both invest a lot of money in these programs. </a:t>
            </a:r>
          </a:p>
          <a:p>
            <a:r>
              <a:rPr lang="en-US" dirty="0" smtClean="0"/>
              <a:t>Neither has signed the Nuclear Non-Proliferation Treaty. </a:t>
            </a:r>
          </a:p>
          <a:p>
            <a:r>
              <a:rPr lang="en-US" b="1" dirty="0" smtClean="0"/>
              <a:t>IF</a:t>
            </a:r>
            <a:r>
              <a:rPr lang="en-US" dirty="0" smtClean="0"/>
              <a:t> either country were to use their nuclear weapons, it would likely be over the conflict in Kashmir.</a:t>
            </a:r>
            <a:endParaRPr lang="en-US" dirty="0"/>
          </a:p>
        </p:txBody>
      </p:sp>
      <p:pic>
        <p:nvPicPr>
          <p:cNvPr id="9218" name="Picture 2" descr="http://www.semp.us/images/Biot669Photo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447800"/>
            <a:ext cx="2438400" cy="2323018"/>
          </a:xfrm>
          <a:prstGeom prst="rect">
            <a:avLst/>
          </a:prstGeom>
          <a:noFill/>
        </p:spPr>
      </p:pic>
      <p:pic>
        <p:nvPicPr>
          <p:cNvPr id="9220" name="Picture 4" descr="http://www.atomicarchive.com/Almanac/Images/india_faciliti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038600"/>
            <a:ext cx="2454589" cy="2550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in Kashmir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674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Territory gained by India after the Partition in 1947.</a:t>
            </a:r>
          </a:p>
          <a:p>
            <a:pPr lvl="1"/>
            <a:r>
              <a:rPr lang="en-US" dirty="0" smtClean="0"/>
              <a:t>The Maharaja (Prince) of Kashmir decided to join India, despite the population being mostly Muslim. </a:t>
            </a:r>
          </a:p>
          <a:p>
            <a:r>
              <a:rPr lang="en-US" dirty="0" smtClean="0"/>
              <a:t>India and Pakistan have fought 3 wars over Kashmir. </a:t>
            </a:r>
          </a:p>
          <a:p>
            <a:pPr lvl="1"/>
            <a:r>
              <a:rPr lang="en-US" dirty="0" smtClean="0"/>
              <a:t>Pakistan is thought to be giving weapons to militants living in Kashmir.</a:t>
            </a:r>
          </a:p>
        </p:txBody>
      </p:sp>
      <p:pic>
        <p:nvPicPr>
          <p:cNvPr id="11266" name="Picture 2" descr="http://pakistanpaedia.com/kashmir/map-kashmi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4781" y="1524000"/>
            <a:ext cx="2212019" cy="2190750"/>
          </a:xfrm>
          <a:prstGeom prst="rect">
            <a:avLst/>
          </a:prstGeom>
          <a:noFill/>
        </p:spPr>
      </p:pic>
      <p:pic>
        <p:nvPicPr>
          <p:cNvPr id="11270" name="Picture 6" descr="http://www.ptclworkers.com/wp-content/uploads/2011/02/kashmir-view-of-beautiful-mountains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9624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Microcredit/Microfinance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638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Small loans given to poor people in developing countries.</a:t>
            </a:r>
          </a:p>
          <a:p>
            <a:r>
              <a:rPr lang="en-US" dirty="0" smtClean="0"/>
              <a:t>Loans are to help people start businesses.</a:t>
            </a:r>
          </a:p>
          <a:p>
            <a:r>
              <a:rPr lang="en-US" dirty="0" err="1" smtClean="0"/>
              <a:t>Grameen</a:t>
            </a:r>
            <a:r>
              <a:rPr lang="en-US" dirty="0" smtClean="0"/>
              <a:t> Bank is a famous microcredit bank.</a:t>
            </a:r>
          </a:p>
          <a:p>
            <a:pPr lvl="1"/>
            <a:r>
              <a:rPr lang="en-US" dirty="0" smtClean="0"/>
              <a:t>It was started in Bangladesh by Muhammad </a:t>
            </a:r>
            <a:r>
              <a:rPr lang="en-US" dirty="0" err="1" smtClean="0"/>
              <a:t>Yunus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42" name="Picture 2" descr="http://www.haas.berkeley.edu/HaasGlobal/images/MicroCredit5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2545346" cy="2590800"/>
          </a:xfrm>
          <a:prstGeom prst="rect">
            <a:avLst/>
          </a:prstGeom>
          <a:noFill/>
        </p:spPr>
      </p:pic>
      <p:pic>
        <p:nvPicPr>
          <p:cNvPr id="4098" name="Picture 2" descr="http://www4.pictures.gi.zimbio.com/Grameen+Bank+Managing+Director+Muhammad+Yunus+6-oSy1xOSp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343400"/>
            <a:ext cx="2762250" cy="18833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43600" y="6248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Muhammad </a:t>
            </a:r>
            <a:r>
              <a:rPr lang="en-US" dirty="0" err="1" smtClean="0"/>
              <a:t>Yunus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&amp; Gender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50292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South Asia, males outnumber females in many regions. </a:t>
            </a:r>
          </a:p>
          <a:p>
            <a:r>
              <a:rPr lang="en-US" b="1" dirty="0" err="1" smtClean="0"/>
              <a:t>Purdah</a:t>
            </a:r>
            <a:r>
              <a:rPr lang="en-US" dirty="0" smtClean="0"/>
              <a:t> – the practice of concealing women from the eyes of nonfamily men. It is also a sign of wealth, because it means the woman does not have to leave the home to work.</a:t>
            </a:r>
          </a:p>
          <a:p>
            <a:r>
              <a:rPr lang="en-US" b="1" dirty="0" smtClean="0"/>
              <a:t>Dowry</a:t>
            </a:r>
            <a:r>
              <a:rPr lang="en-US" dirty="0" smtClean="0"/>
              <a:t> – price paid by the family of the bride to the groom. </a:t>
            </a:r>
          </a:p>
          <a:p>
            <a:r>
              <a:rPr lang="en-US" b="1" dirty="0" smtClean="0"/>
              <a:t>Bride Price </a:t>
            </a:r>
            <a:r>
              <a:rPr lang="en-US" dirty="0" smtClean="0"/>
              <a:t>– opposite of dowry. Money the groom pays to the bride’s family.</a:t>
            </a:r>
          </a:p>
          <a:p>
            <a:r>
              <a:rPr lang="en-US" b="1" dirty="0" smtClean="0"/>
              <a:t>Sati</a:t>
            </a:r>
            <a:r>
              <a:rPr lang="en-US" dirty="0" smtClean="0"/>
              <a:t> – practice of a widow committing suicide by sitting atop her husband’s funeral pyre. </a:t>
            </a:r>
            <a:endParaRPr lang="en-US" dirty="0"/>
          </a:p>
        </p:txBody>
      </p:sp>
      <p:pic>
        <p:nvPicPr>
          <p:cNvPr id="3074" name="Picture 2" descr="http://farm3.static.flickr.com/2053/2229752965_8a32fde0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29050"/>
            <a:ext cx="3619500" cy="2714625"/>
          </a:xfrm>
          <a:prstGeom prst="rect">
            <a:avLst/>
          </a:prstGeom>
          <a:noFill/>
        </p:spPr>
      </p:pic>
      <p:pic>
        <p:nvPicPr>
          <p:cNvPr id="3076" name="Picture 4" descr="http://www.indiacultureblog.com/wp-content/uploads/2009/06/marriage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274126"/>
            <a:ext cx="3581400" cy="2402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Green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638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Green Revolution’s Goal:</a:t>
            </a:r>
          </a:p>
          <a:p>
            <a:pPr lvl="1"/>
            <a:r>
              <a:rPr lang="en-US" sz="2400" dirty="0" smtClean="0"/>
              <a:t>Program started in the late 1960s that aimed to increase crop harvests and alleviate hunger in </a:t>
            </a:r>
            <a:r>
              <a:rPr lang="en-US" sz="2400" dirty="0" smtClean="0"/>
              <a:t>many regions of the world, including India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How?</a:t>
            </a:r>
          </a:p>
          <a:p>
            <a:pPr lvl="1"/>
            <a:r>
              <a:rPr lang="en-US" sz="2400" dirty="0" smtClean="0"/>
              <a:t>Fertilizers</a:t>
            </a:r>
          </a:p>
          <a:p>
            <a:pPr lvl="1"/>
            <a:r>
              <a:rPr lang="en-US" sz="2400" dirty="0" smtClean="0"/>
              <a:t>Pesticides &amp; herbicides</a:t>
            </a:r>
          </a:p>
          <a:p>
            <a:pPr lvl="1"/>
            <a:r>
              <a:rPr lang="en-US" sz="2400" dirty="0" smtClean="0"/>
              <a:t>Genetically modified seeds</a:t>
            </a:r>
          </a:p>
          <a:p>
            <a:pPr lvl="1"/>
            <a:r>
              <a:rPr lang="en-US" sz="2400" dirty="0" smtClean="0"/>
              <a:t>Mechanized equipment &amp; irrigation</a:t>
            </a:r>
          </a:p>
          <a:p>
            <a:r>
              <a:rPr lang="en-US" sz="2800" dirty="0" smtClean="0"/>
              <a:t>What is agro-ecology?</a:t>
            </a:r>
          </a:p>
          <a:p>
            <a:pPr lvl="1"/>
            <a:r>
              <a:rPr lang="en-US" sz="2400" dirty="0" smtClean="0"/>
              <a:t>Alternative to Green Revolution.</a:t>
            </a:r>
          </a:p>
          <a:p>
            <a:pPr lvl="1"/>
            <a:r>
              <a:rPr lang="en-US" sz="2400" dirty="0" smtClean="0"/>
              <a:t>Promotes using natural methods to increase harvests. </a:t>
            </a:r>
            <a:endParaRPr lang="en-US" sz="2400" dirty="0"/>
          </a:p>
        </p:txBody>
      </p:sp>
      <p:pic>
        <p:nvPicPr>
          <p:cNvPr id="7170" name="Picture 2" descr="http://www.treehugger.com/green_r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572000"/>
            <a:ext cx="2819400" cy="1950925"/>
          </a:xfrm>
          <a:prstGeom prst="rect">
            <a:avLst/>
          </a:prstGeom>
          <a:noFill/>
        </p:spPr>
      </p:pic>
      <p:sp>
        <p:nvSpPr>
          <p:cNvPr id="2050" name="AutoShape 2" descr="data:image/jpg;base64,/9j/4AAQSkZJRgABAQAAAQABAAD/2wCEAAkGBhQSERUUExQVFRQWGBgaGBgXFxcdHhkZHBYYGBwYGRcaGycfGBwjGRcYHy8gIycpLCwsGB4xNTAqNSYrLCkBCQoKDgwOGg8PGiwkHyQsLCovLCosLC8sLzAxLCwsLSwsLCwpLCwsNCwsLCwsLCwsLCwsLCwsLCwsLCwpLCwsLP/AABEIAPAAvAMBIgACEQEDEQH/xAAcAAACAwEBAQEAAAAAAAAAAAAEBgADBQcBAgj/xAA9EAACAQIEBAQDBgMIAgMAAAABAhEAAwQFEiEGEzFBIlFhcTKBkQcjUqGxwRRCYjNDcoKS4fDxJNEVFqL/xAAbAQABBQEBAAAAAAAAAAAAAAAEAAIDBQYBB//EADQRAAEEAQMCBAMHBAMBAAAAAAEAAgMRBBIhMQVBE1FhcSKRwQYUIzKBsdFCYqHwUoLhFf/aAAwDAQACEQMRAD8A67zKmuhtdei5RWhMRGuprqjm1OZS0JInXU10NzKnMpaEkTrqa6G5lTmUtCSJ11NdDcypzKWhJE66muqA9TmU1zaCcFc+K0is67nqg9aXeMuIxZHLQarxBPQ9B6+dcezrizGKVclkV4ge20GhNYurUzYyW3S/RFrNlPlRaXp6Vwd+OL1lbUqQXA3PUeYMeY3+ddg4azZcRYVu8CuwuLgSUpowx1BbWuvQ9UFqmuitCHRHMqcyh9dTXS0JIjmVOZQ+uprrmhJEcypzKH11NdLQkguZU5lD8ypzKN0JlojmV7zaG5lTmUtCVonm1ObQ3MqcyloStE82pzaG5lTmVzSlaJF2vddC8yrEaaTm0laILxWZm2bi2vXejL7bRudx0pDz7FC5cnTpgkCs5n5ui2t5VlhweI4XwizYlWvXlMSYB9fP50n5mmplBTUGO/ko84p1zDLgRPxH1L7fKlvCWZuBS4TeZIkSPf8Aes8x51WVdx6XAjhLvEOXW3Qvca4NHQqCY7AkfKmj7JOJv7ssSB07flWdxBl7MrIl1WL7FlEbEmdu8+lI/C+MOHxYUsFhwrGtB02S2EEqr6i0ag4Bfpxn+lfJuUFgMXrtjzqxrlX8e4tVB2RHNqc2htdTXUmlNtE82vddC8ypzK5oStFa6muheZU5ld0JWgubU5tCcypzKN0Jtovm1ObQmuprrmlK0XzK9FyhebU5tLSlaL5lTmUILle665oStFB6JstWer0dh6Ey3COMkrrNypzwzMvUgTHn6UocR3XLKXtctRso2k07sm5IG57xP5Ui5gr3MUEvMrjUB4ekH06g+9ebvkM0pIWkxfgF+QWjj9ZiICn4ofST6A9hS7y7YvhW1aZ3AIb8x1phzPOcDZBTQLjeSgn/APR2FJlvOSjlrfhadpgx7VdYXQM7JGoMoeZQjus4sFgus+i18yw9pGDWn1LI8PiBHsSIiueLh7NvMWDjWrbiZOhm8/P/AHp1GcG4NIVh1LggkT+MfhnypcyrBOmKvMyyDpIc9Y8hNQxxPxHSRy7EDhFmRuTHG+PcWugcG5iFc2Q0od1lpj0pte5XHckxS2cxITwhgpYA9z1NdZuXO/nFavp51RNCo8kaZCFdzKnNoU3KmurPShrRXNqc2hddTXXdCVorm1ObQuuprpaErQXMqcyh9dTXRmlRWURzKnMofXU11wsSsojmVOZQ4evS9c0pWURzKnNobXU113QlZRtt628GBpGql3DtJoziTNxh7IH94Y0DsPUn/m8VTdUillAhi/M5SxSNjtz+Ai80ztLQgzqI+EHf3pTxNrwkIm7GdtyfdutDWcuv8tsS4Ygknf4vePKi8szC9a+8VS6Md2jpHWD2qui+59LFQVJKOST39FDNPPPu8FsZ8h+6xTwxeY+P7sHpM0RhuExoYs8uPhUbTv51p55xIbqhV5izIdWC9JHRh0rXs28OtlTrGwiSxmY77GPeq7N+0Ge8U8lg/tVrg4fTC0G9TvX+Eo43CrbEqCIHiUyrkfUht/KKyssv85GaOhI0+3StPOsRbtAkgmNyAVYQdtmEbUJZthFAS2UDeIA7SDVQ57pGl7yST3K0scDGtqEivLhYeKuJ/G2tMh/5jHWTtXW+Z4V9h+lcfwGEc4+LhJIggnuu8T611h7mw9AK2vSoqjbR7LK5zi6U7K03K85tDl685lXmhBWiebU5tUa6mulpStEC5XvMobXU10tKVoDmVOZQuuoLlG6FDaK11NdDc2pzaboStF8ypzKE5tTm0tCVovmVOZQnNr3mUi1K1r5du09hWUmXtj7124rRymRVB6dzIIo5HK2LrDqEb9Ky+Es21/d2YS4ElgY8cRJE9Tv+tZ7qjn/d5HxGiKF+Q7/Nd8UQysJbY5rlH4psbbRlu+JW2nZj17Ed4ojKs+tWgEa3y9+szPq01dd4gu2nHMTUoAmB59NxtXxi+JrFxAWth4MQ0Bh7HoR8686fDJ3bfq1aeLquLLTXCif+qEzUWrl+ybKhw06lBjv5n0/Srs04XCeOyLp67KVMfmKpy/K1v6rqnl21MKrEE+skkQPavcxzVbQ0c0Ov9J7/AJRRWNDlSuDMfUfSjS5l4vT3C3uA99j8wsPG4GxdARiQxP4iCSPOj8fgrhtqhVSVgA949+lYGbZjzLq3PHIJO5G+0dR7UQeJLzKBOwrRx9BzJqEkY+dKily4sbfGncfQjUPmULlmS3hjdVxIQCFYdD3/AFpzv3d6XMJm91j4j+3/AHWu12QK1eJ092I0NcUEzMdk2543V/MqcyhTcrzm0aWKS0XzK9F2hNdTXXNC5aM5tTm0Hrqa6WhK0Dza910LzKnMo3SmWitdTXQvMqcylpStFa6muheZXouUtKVonXVloyYoPmUXl41NHeo5Ka0uPZdTTgcAGslT/OpH1EVzzKEfD4rUGGuy8QROodCP9M11jAWIUUkfaHkPjW+ggn44Md4n9vnXn2F1D7zly4rjQfx7ovKxj4AlYaI3TDkWY2zMyqu0hWE9+/0rF4nzGyshLQLyfEBHz2rMyfEhFXmOAJ6s3ftWrmXD512phluNDBPKZ6+xon/5uB0dwkyXEnsOyEbPldRGnSL86Sk+Kdzp3O/QT+goocN4gWy/KKoN/EQPnB3rp6ZVZtowW2iqRvt1HXc9aUuI1tcvVaYwWAKcwssb/wAsyu/ah5ftg4nRjRBo9UbjdBa4gSvJ9ktYDJDdLEuFVRJME18YnAKhMMHUCZmJ28u1MGSYoJaYOh06oLKPPbelziFAtm7y3HhUsDG/XyqtPX+oZEmnxKF9tlcM6RiRWdN15oDhLMWv3iW2QfCtOF675Uj/AGeg+Ly6fOm681egdPJe34jZWela1h+EK03KnMocPX21WhaAorVvNqc2htdTXXdCVonm1ObQ2uprpaErQXMqcyqNVTVRWlNtEa69D0OHqy3vS0+aSsL14Lle3kiqA9cABSRdszW7kGG+8E1iYPc005AoL+wn/aqLrWR4GO9TwM1PTPZ2UUl51cuYy+baD7q2YmJEjrHnsTTTnOLFnD3HLGFU9PUQP1pb4TxoNtWtIxCTqUnfURux3rzLp734sT81rfiLtIJ4Hmf4V2+ETyNhJ2qyPP0S1m+TDmtobw7Qr9tugP5/OtHhfNXsXV588qCoPUJNN+JzKww+9tafPp9R3pJzhTadmsnXZG+/afL/AKq6g6jJ1MfdcgNd5E7H3B4SmwIsW5ow5nsNQ/VdKu31ChifD1kb7eYjqKRuLcTauXbfLYMzGDA7ztPyrL4W42OGPLu+KyTt5p/hH4fSjc8t2sTirbYdlmdzBA6EyBWfzOky9OnqX8vZ3Yonp+VHPuORytTD4ZrNk2dNu45DFl1QdJ6H13rn3FracNcU7Hwj169D8qdc0uPq0MLTsqg6hs3+9c34/wA0LvbRviUEk+YPQHziOtN6dGXzj5o2dxZG4nuiOCbRUawdmMRTvi7YIBG+1J3CbAKFHSAfmac8ICfCenSvT+nt8NmolZLIO6zde9FWTK+1feJyyH0jf2ozL8rYHdTHsatnzxtFkoULHubV8aqPxmWMTsrf6TVNrLyfP6GpmSsLbBSIQ3Mqcyvq/h9NC6qmbRFriF1VNVV16KJTLVimtLA2KzE61sZfe0xImoZrDdk8K/FWJT2NZPIM0x8xGBCyCdoO+/nq70Pcwyr70DFkcg8pzghstw5DCZ6imzhu38cjfXHypZGP0+oEU6ZGDoB/EZ+GsV9q8pwiDPNH4Tbda++KMtNzC3U23Wf9O/7UicHZymHkg6y4XUsgQR5eflFdKxLnSxnsfXt5Vy7NeHGt4ldLhEuy9t2Xo0SQR33rO9HMWZBJhPdpH5h6+n6I2eQYxGQ5mrsfRO7Zxhb6lXKg+TjvFY2T5Fzg+5ABOl13B9CDRF62lzDk3UHPC/Eo+Ix8UdBVuC4ccKrW7xDQCR2n/LVM+J0BLbI/3srfFzceZmqKT9OVh8RcNGyNbrrT8SruB5kDcUuYTHLh7qtafwn8QO07V03FYu7bU8wKVgye0HbekDHcNn4rRVxvsPP0rTdIyIcljsfMeaOws2P/AAhB50WQ0CWBjSRyW8rdzfU6i4yLG33id9ttj2rk/GOYc68FUElFKkxBO8/SKcMuzW5aVrTsVUAyD2Hdd957/Olazizexxu2UJVYDEx8PwyaGhw3YU72u3DeD2rsunI+8QNPFmqRXD2ORLluJCsACPIjzp7fEBWCzuTJjsO1c9zfK2/iV0keJdRPTcdTFaNrNnB1MwnaPSBWhxstwhrzVNmMqQhdBwubrbckkHbv29f9u9fOL4ydiQkoPl+c0inM2cgapJM7DqYiqv47xQSZHWnZEviHUAg6Cc24hYzNx9/U/pR2BVrttWGqCTJjypMy1Tdb4oQdfOPSt9c60qUw+oIfCqzJP4nY+/apYHSsIceClYC9zGydRG/f6VlG2aZ0wv8A4wuqdfVT56p/SBQJy07bdRP1rT4+WNHxDdMc3fZLyDavtLM1bYT0NGYSwGZo3jp6nyFWTpaBTBuguTFFYVtxsD71Tcu7kHb3qIxALdh1PlTT8TVwlamDxQF0amJLyCB03AC/nQTalLKxllJBNfeSsrXX1AFRauE/ITtWVdxgnVPxaTA7EjYT37VWsAEpb5BcDijrN2WiJ3rpuW2iLQ/FpET0muPPjHW7YQW9XOZSrByIAYhgRHpPzrtGDOw7eledfaycOmDVd9PbYtA37nhOowWKyoJK9aJzrLExFk2nUR1BHUEdCKsfAqSWbzn9q8xGPt2/idVI8pk+21Y6CaSF4fHsVbSta9ukhcwuXLuHcrrJAPmdJ9gRtTPlRXFJ4HNq8u5Uk7+qxBIqzP8AD2r90FnFu3p8b6T17aRG/asKznJRgCA5U+G4oKkjt1AjavRXGXq2KHxwkSDk9j8+R6dll/uOJjzHxJAAeObH6jhMOavirVpluaXRhGqJInzpeweK5dtrbCdQ8JAggxE/Kvcz4uZrTIVGlgOpM7UBaxzuqq5K2vMqYjrPSTQMPRXwgSZhawA3sdz+iI+9PjtmI9z/AEIsfNYeIxHIVmuNJIcGf5iRAHvNDcL5JdsyzEaXA8O8g9RWhxKlpLF0aw+0qxG5J6RNFYbXbsJqLPCg9Bvt0G/yqDqeeMol8fB+HfuAFc9PxDAAJOfze1rA4jxoRluAkll0z5DyjrQWTYK5i7vLtSNjJPQCNzQXEN+1cu8xCQWJ1SD4fUjz9qeOEczwuHw/Mtm4Ss8zwSzah3iYExvVliMuMDyCrM4/iFwTBh+E0waKykuxAJuGAWI/kA7CY296V+N4ZEvgENrZHUdjE6v3ofMPtCXnqxW4ttCYtepG12T3HTT6etaOYZ9YxNp+XcUghdSwVOoHqAevhLA+9WUAErPDI3QJDhuQhtQsWiAWOkMzE9Seo/Wt3LsBpwwYDm3WCs5JOyMJGmOw2HzpVx7k4e86kkoqnc7/ABhf8236198O8cW0sm3cEeA2zBI2PSD7THltVnM5jHtjHZMa0utybsBjAZayrIF3ltRUnv17f87Vbi82DNOrRsJWTtt5jY+9LmSXLiI9y9OhboRV1nTpYACB6jf3mmC5kKkkhnUHoBEAelOD2EW4KNxo0gsFjEt22LMOmykAg79x1IrDzXE3rdwKWtm1ct81DbTTMtpgnrtvX1dOo6VBYnYAd6tvKWwyFgCy67QkwQJtv4fXt8zR2TjubK1zTyd0g81SvyfDo4FvnqHb+RhAnbcN5gdu9GWcqcBrY8cnUdwPhIA3O0MTHpFYuBNouJLpp3BAncCd9omi7rXdFxixkKW8W3hJDs23n4F9wabkOcw7H5p0dEUvq9Nm61tSjc1eWWU7CWGrv1AkUDnV5bN25qAGi4QNO5kqFWB3AAJ96VcPefEYhbanYsAInoNyR6wK3eIbAtredGD8u7YkknqEBK79wxg+1Vs+YASW/PzKm8GjS2OCMemLxdpBbIW2pKux8Ux1MbCenSuvYWyR2Nch+xa395iLhCwNAHuSxgfKK7CnQbivL+tyOkybcrzFADdl93LwUEnoATSnczx8Vc02lJUEdgZ8zv0FG8cYxreGJEbsBt5QdqE/+tKlnXbvG3qQM2o7HYdx79Ks+m/dsPGGTIA6RxIbfAA7oDMfNLJ4cYOkc1yvm/l5uLPiKgnxKRvB7bbUHdw+CQFTbulgd5cz8u1HZNjcRZsrFgPaEwR8XXr1/ajRnFi8GFy3BA3BQT9YqSXqebIN3Gv7DX+ECIYGSWHC/KQfVc/zHFFWIhWt9iVAI9x5+0Vp5VnYv2kS44t3rXwMQNLD0FWWES5eZGPKUzpkD5fF51iZvhktXGUTrU7R8Le3pFWAMHUoTDpPiD4r/wB80Z4+TiSte8fBxtRH+Fk8cWVITW4H3g6DYg9THoN61cRihatSzQq9z5RAj5VlZplFu9dtu0wZ1IT1gdvbvVueoqYVlK6lVYUAzBPQzVKQ0iOM2d1pLIL5ANqWdlgtvZxF5lkeL4oMFiY696E4Evarl2xp8V60wRgYIdfGvuCViPWiOG8CLuGvWiJlCwg9Skmvjg/NsMtwc1Cjorctk3+8kFT77GtHGwtJDTv2WWe4/ESEu43F6tnSLgMahIJjsw6TTJkv8O2HtsYW+usA9zG4nz2NZfG2AFrGOVnRd03UkR4bg1frI+VAZIfv7Y82A+u1F405jkDiN09zdTNkyYrM0t3wxRjh7qvCA9fFH6isuzgsOJuu7hNyiAbkg/CSdqZcdiExDXWtIP8AxrutTA3tkqrD2FJeeoExFxV+FXaPTeaLyJr3eL329FHGL2Gyb7/E4bBlbloANEEEzsdvTVEHpTDlXED8lBcw90sBuSw38j07iK59w3hhcS8SSXtIGQdusMT7CnduJr4C6EUqVBEke37U/U54D2AKB4DDSJ4cuYd7pVzpvGdBQEAEA+IHs0bR6VhZ1mF+8iLbA8V19T/ivqAhC+QKaX/zkVMdqREuIgBBkAHvB8R7gdxUv5iEv4KFUWnvJdZpMFzCP1+EDYR/TUueHxS+IDd1smRXwrluXRhbbqiu7eEiYB7z779PSpdW5icIQ02rSpccon85WSQ/oGAHzmsPhLBvi8UwNzSqB3knwg9F2OwkwKa84zQWsHdW793fFvlBQ27MxJZojYEEbnyqF2T4kZJJPp9VJ4ZY4BYf2W5SHvPdYGEWBt/MRI37ERNF8d6LeHt27egm45lgILaWgkjv0EnzireAc+W1hXTluwWWcqD3nUJHfSNqXsbfN/EszQqIv3ds/gJAUCJ8Xikk+VClhDACp7Gorpn2UZYLeDMndnJ6SDsB+1dCKbjc/LpSnwLgOVgrSREAtB67sabAYgV5xnv1zuPqrmFuloWFxtadsGWQHVbcP/lAIP0mlrKuZicM03CuiNSNsD3DKfWKecwNs225k6I8XigQRSPgMdbRYLHlAkIG66R0WB7TWi6Xhuz8Pw2totOzj+ygfnNw5bc7Yi9NLfy3PnVBzLbKsQGHTb07UTiuJMM27sD6MJ/SsZssXFWubz1Cd5DbehHQV8YjIMOllmF7W0eEBgN/YTXXYnSsZ2mWV5cOQ0V+6hfkZGZXhwij5m1mjPVE8wajMrpAH1nahcRe55DNaZE3BdVmN59j0rbyHIbZQ3XTUSSACZAj06Gqc1xShJt3HUgw1smR5bA9O3epD1fHgBbiMOoitTuU2Lo8j5PxXAD/AIt4SnjsrVrqvLFF2EgAmCdyKzOJsxcI4UKVK6TOzL5NPcelauKy9muK+oiOoHlNLfGGMuW30hl0sAegke9A4o1vbva0GR+HCVucIWzpF5haS2qvqhm1Aae8ikTG4IrLqCU1EA+RgGDXuCs3LrBVJOohY1EDc1u5KCzXi39mWgqek/8AQq7fKW/Eeyyr3aLdaxruYi8ircZtSbKeu3l6Cd6ry7K7lzEJaT+0ZoXtv1Fa+Z8OqSGs9+o8usH22is7IcVcTFW3UkuhkQJiP/VFRTDJLa5TmSBzbam3JbtzDWLjFdTJF0oepDqAwY9YO80mY3A3dIxBSLdxm0ntIPwz6SPpTCONLouvctorGGFzV8JXp0B9a382xOIx+W2jhUEbpdsoqmNJlSNpGwHrU+e9jSAzgbFRNLmGz3Ky+Hbtq5fsqPCcRbNt57sVKk/MgfWtLD20W2gJeQDMeepqRcPeexcUOpRrdwNBBBBBEj50zZ5mBt3mQiAC2mD1UuzD9Y+VWWJI143rYD6rr47N2th8UcUhvW7loElFZAQJRXAGqehC9xStxjmQ5lq0gXl2AwUAyCSxJIMyR03rRx3DpsZcjmBcIZrgncBo0T8qUsywgtsqq4c6FJjsxElflQma/Zt8kX7ei5EwB1rayTKgVS+CukuEKmTL7tsO4A09aO45xSm4wToSVJciToMneJiSI9qmEV8NdC2bmu0qW7sMsjVcsiW9CBI+VTMbFjVYfEhxbbDMTyzJ5pdyIJ6yfPaohKWR20c/sncvRnCGEU5debWUOpxOplB8IO8Hc9elfGKxFpsLa5SAspVNXffx7+culJX8Q2nTqbl6pAnaSIJjpMU/8MZEL7aLYKovJdg7hpZHYlhp2Gx7ULJJUJcey74fxXfJXW8hs/dj1AnY7VqXCdtqEy9SBsdvTvRqgnvXnclPfsFegaRulnjy5osoNQh7iCN+hO9XYrLLbAYZ1XQyyrKsEECZ1H/m9VfaJgHOF1gSEYMfQR2+Zqjh/NBjFtE6g1pRrM9W2A+o/StFL4seBBLCa0k3Xn2JQULY3ZL2y721YL3L2XXhtqU9Pwuvkf6orXzXE4fEYc37Qh50kadx56h+9bub5CuIQq7OB1gQYPptsa5xm+TXcHciTpPwtPhf+k+tWDZIeuMp1MnHych4w/psltNx38k25ThLy2QVdQG3Ckbb9prMzm+TtdsjX+Ndu895rYTMbOKwwAflkhT5aWHpWXjs4NlCuI5d1DsGDDfbaswYnNkLXCiDVLSxStk+McLBCANqEz/i/wDVJvGOLIY22Vd9JV+8b7Hz3pxtYG6ltWuAAEmB6HcflSRxbjbnM0MFA2iAJj37VbYDfxaUec78LlZeXOQVHadR/wAu/wC1VYfMHtklSRPUeY/4K+rLctj6pH+ob/rVWNPiAHYRV85u9FZygTRTBf4hU4dgsB2AU9ZgmSR9I+tXcD4NVxKG6rgMupSvcFo+Y2P0pSrpmXEPgLFy3BuWVa03WQDquD8jXceMBwYO+1+SGe1sTaHcrFzq3hzctuLQUn+61wGT+XUR8D+YPlTDw9neHC3bdoNYuFS0XHEBgNgs7GaVr/CBt2Rfu3lTmHwKwOpx+I+Q9e9L9zFEbHS0dCRP0PWinxtDKPHuumMSAAG6WvjsyxOKci8yOQOrBRAP4YrUze5zbrMoRl2HinYxJGx6STSzhcTruINKx5Cd95k71MwxhF19LbT29qNgfFFHqo+XKeWWt/EZojWbxBuFigRdZkMAwBcBQACECjelE1u5ZjVbD3keJFs6J6zqER69aFt4EtaTSss3M7dl0/70Bku/KbvZdZ8F2iMnvi2GhwuoAMSs6QZB6do2+dfHEmLDOttWV7dldNtlESpYvvPeWj5V4L5sJdVQhW+uneCUAeZ26NK/SgsXgyiW2MfeLqHsGK/tTHzBzWtTmgarV2Y4m0yWVtyCqRcJHV9THb0ggU7/AGUYq5cutZEctbbMT8xXPrGDZlZlEhPi9Adprqf2R4eE5pGwF5CfMfdx+ZP0NA5QLoXBvkpGENcF1fCWgBREDyqu0u3eat1x1JFYfSrhS9bVlIYSpBBk9j1rmt3Atl2ID2yDbbpHQrOyN6jr8q6SWB2EEH2j51kcS43DW7XLuuF1AwAoLdeoHar/AKLkvD3RlutjvzN+o9lX5kQc0OBpw4KmExr3V5lu4joezKQw9CRS3xFiGxFxbNxAgBAO8nfuD3pfw2fPhbmuw+pekRAP+Idh60z5KbWJPPZ2d5GpdoU9vWKmzulydOkGREbZyD3HoVJhZbJwY5gAfLz9lnZFqw9y7h7ihwfoY6EfKvri3hmybPgAViRphp39qt4tx3KvWrgA1AASe8mN/lQNvGNduqZWdio7den5VzqTi+WPJ4Lmgn34+iI6Wwta+MHZpofuh8fh71pFt3GDDSDHl2/auecRXS2ICnZYECTBrp3EGK1TrthbiyTv1HoO9c1zLEpfxCaD0EGQRHvT+lW6UGlPmu/B32KAzDMSXVWC6bUwANt9zv33rLu3CxJ86Mzu3F2P6RP0oJVmfSr+VtPKo21Vq/L7Ss0OYB6Hfr8qcskwRTDXbdxVa05UqwO4uI3Q+pRm+lJzZc621ukQjEhT5x39qY8k4t5ODeywJY3Ve24jwlRuCD1BqaPQWhrhv5qKVpcNl79oxU4u8FLMLRtostMKEO0+8UoVsX8ESrsrF1YT5mR51kFajmhMdAjsnx1VBW4S8UdWHVSCKlw6iSTuST9TVSmDWtgcwwqoBcw7u+8sLpUHf8OnaoS8htJxV2G4dP8AHDDMY8YBP9PXb1imfjTB/wDx38MqKAdOI/m1fE+mffTS1a4iZMwXFMN0cNp9BtH02rcz7iKzj/G/g5SXmCHaWdhpAPfc/lQbvE1tvit0M4O1NJ4pLWXZJev7ooOokCWVZOxgT33/ADrS4pwrJhsFrUqRbuKQRG4unr9awHYo0AlY9e/7U8XUbHYXCc+4qgc4FzEyIIUzHiaNqfIXNc09r+ie8lpB7JOsZjoVtJhnXQw7FNI/Oa6d9mTXFwx0qG1MFUMY+JhO/bfeueYnLQTaVE/tlVxBkxLLA+ak11XgEGzhQl9QiyQAZOoGe46VFl5Hgt1AKdjBKdPdPGDxV3VF23oHYpcDD8gK0HUd/wA6wBktldJQsNTKAdbnTJ7AmtS3dOhmdtIUsst/T3qgycdrow+EbH/foi43kO0PO4XotkMSiqVP9Ub+XoKXxbwpe4b6Wrl0sZ1uOvkpOyjeKvx+ehkdLZm4qMW8JEbdYjyrKyzH2nUhtCMFVbltvhuCJDAkfX1q16f0/REXSuLL2sfXyUGTlW8Na0OS9m+HVbzGzbNsqus2zLAqp3HsfKaIGGOGuW8RYUm02knfbxblCfKehojA4g2mdLVvmAjpBaFJOwgbCvrA4K9csACVsLqiQd4JmJ8q08Ub4mBmTICz8vNlwI/dVs00TzcDCHVfsR79kQ8Y3FhR8Kjv5L5epmjGsI125YYKkEcqBECOx96W0zBla2baFWULPmWPU1q5pneoeO06MvRoiCe81j+oTCaWmimt+ED0C0eFA6OJrid3bn3KwM4zUWrvKvOoZOhbuJPcUnXALmJlXVxuZiPrU4wxfMxY19FABPn3n86AwFoc9NJ1AmNqtumQNjc147qHNlL7YeAveI7BDqT3UVkLW7xDbOlT+ExWPhrBdgB37+XrVxmx1OQO6rYnDSCnezhP4rJlAE3bF3SPMhiDH1JonNvsyTDYNb1y+xcmCipME+s71p8I5WqJcw7EDnWSyg/iQyj/ADM/ICtDjvMGfA4SNwVlz5ONo+oNQw47m5LYjxe/sRf8oFsh1EDi1yuzjSQtq34RJlj1mO56RWex6zuaIzOxpuHyO4oOlOXh+l/bZHtoiwvJr6W2T0rwVo4PNuWunSp9xQxNJxNIK80k7k9gT5V9YawXJAEwCfkK0eGcnGJxC2iY1BvyBNV4rLruHuvaKkOAZjeV8xHbbrXC4XQTdX9IVF4JpDK0MWbwR8IABBnvJJ+lbmIv6sptKOqYm5q9NVtYn3g/SsLLsBcvPpto1wgaiFE7Dqfat3OObzLaNaFsXlSQnS4NtJ36MJio38gJkgogfqs2zmzoqt3VDbtkdvEWJ9/ER866tlGMt28HhWYtF4KskyA4Xc/URXOuO8tSxfW3bEKLax6gidXuaaOD8LzcDbS4ZUMzoN9okT+tCZYbJFqTRJWl7e5XQcvxVy9bYeFWtsp9SQQR+n50VhMZqVDcaAt1pBIESTp6+Rg1h8E45WTcqGnczud5HX0NM+O4etYh58IZ4BOkGZ6N16iq/FmaAcd5I32IF+f8qxy4yXCVg7ccIbDqj3W7qgugsDu3Ngx/hEHf0FYzX7NmX0m4jDRPYwTEE7HdqLzfhfEFmKAMdl+6ZVBWO4mVPpEUDmGDxNuyFu2yLaAeFmXSPKFG5j5Vfuh0t/FIdG6rGoCvbuVWsLi6mWHg7bE2gMpzBbLOZIU29IHkdbHv71Mqwty8BbXWtsybj6jB3JIUetaGQZcnJDvaV3kwY3O+0AmB7VfjuJDbXTymUzAkbflt9KCyerY8YLMWM3xqceKFbD2RsWDkyOuZwruB790Dh8MuHxID7qARPlMR9KEz69cVyCwZCZEe1XZPglvG5ddtTKJgms/GXFMMkDV1TfY9Ntqzou91pmgavYLn3GbKbqhfiCmfmdhWBZfQ4PcEUdxDhDavssz0In13rMJrWQDSxtLO5LtUriUzZqCUYHcjcfkZ+hq/JRaS3auo4S4S9q5q6DoyvPaQCJohMP8AcWXaDqQKd+4MR/pKmqOFsp538VYG1wLrSe5U6Sh9CG/Kr/LcG+HkHbZVf9JC3MBjrQZxz1fEQrIydNt2XWe5G3ltR+cZhhsNhRhhcFy5cbXBGwB3+L/D4R60nYfJXw7KzKJDGZ7QIZTJ6idvcHvWv9pel0w1xIjlr2AMdN4oGV0he1z9xztxsOENoaJQzzRvE+Cwt+wLy+G64JVFA3I7R2pEzHD6EQd9yfOaEW+0jcyOnp7Vr5veFy0jb6j2jyBmgHF2qrsdvZEsY6IgE2sjDYR7hhFLGCYAnYdafMg+ya7iLC3LjiwT0RladPZjHnv8opYyS69rF24lZKg9R4Wiv0D/APJ2x/eL87gqvzcp8JAb3TcnIdGRS//Z"/>
          <p:cNvSpPr>
            <a:spLocks noChangeAspect="1" noChangeArrowheads="1"/>
          </p:cNvSpPr>
          <p:nvPr/>
        </p:nvSpPr>
        <p:spPr bwMode="auto">
          <a:xfrm>
            <a:off x="77788" y="-1096963"/>
            <a:ext cx="179070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g;base64,/9j/4AAQSkZJRgABAQAAAQABAAD/2wCEAAkGBhQSERUUExQVFRQWGBgaGBgXFxcdHhkZHBYYGBwYGRcaGycfGBwjGRcYHy8gIycpLCwsGB4xNTAqNSYrLCkBCQoKDgwOGg8PGiwkHyQsLCovLCosLC8sLzAxLCwsLSwsLCwpLCwsNCwsLCwsLCwsLCwsLCwsLCwsLCwpLCwsLP/AABEIAPAAvAMBIgACEQEDEQH/xAAcAAACAwEBAQEAAAAAAAAAAAAEBgADBQcBAgj/xAA9EAACAQIEBAQDBgMIAgMAAAABAhEAAwQFEiEGEzFBIlFhcTKBkQcjUqGxwRRCYjNDcoKS4fDxJNEVFqL/xAAbAQABBQEBAAAAAAAAAAAAAAAEAAIDBQYBB//EADQRAAEEAQMCBAMHBAMBAAAAAAEAAgMRBBIhMQVBE1FhcSKRwQYUIzKBsdFCYqHwUoLhFf/aAAwDAQACEQMRAD8A67zKmuhtdei5RWhMRGuprqjm1OZS0JInXU10NzKnMpaEkTrqa6G5lTmUtCSJ11NdDcypzKWhJE66muqA9TmU1zaCcFc+K0is67nqg9aXeMuIxZHLQarxBPQ9B6+dcezrizGKVclkV4ge20GhNYurUzYyW3S/RFrNlPlRaXp6Vwd+OL1lbUqQXA3PUeYMeY3+ddg4azZcRYVu8CuwuLgSUpowx1BbWuvQ9UFqmuitCHRHMqcyh9dTXS0JIjmVOZQ+uprrmhJEcypzKH11NdLQkguZU5lD8ypzKN0JlojmV7zaG5lTmUtCVonm1ObQ3MqcyloStE82pzaG5lTmVzSlaJF2vddC8yrEaaTm0laILxWZm2bi2vXejL7bRudx0pDz7FC5cnTpgkCs5n5ui2t5VlhweI4XwizYlWvXlMSYB9fP50n5mmplBTUGO/ko84p1zDLgRPxH1L7fKlvCWZuBS4TeZIkSPf8Aes8x51WVdx6XAjhLvEOXW3Qvca4NHQqCY7AkfKmj7JOJv7ssSB07flWdxBl7MrIl1WL7FlEbEmdu8+lI/C+MOHxYUsFhwrGtB02S2EEqr6i0ag4Bfpxn+lfJuUFgMXrtjzqxrlX8e4tVB2RHNqc2htdTXUmlNtE82vddC8ypzK5oStFa6muheZU5ld0JWgubU5tCcypzKN0Jtovm1ObQmuprrmlK0XzK9FyhebU5tLSlaL5lTmUILle665oStFB6JstWer0dh6Ey3COMkrrNypzwzMvUgTHn6UocR3XLKXtctRso2k07sm5IG57xP5Ui5gr3MUEvMrjUB4ekH06g+9ebvkM0pIWkxfgF+QWjj9ZiICn4ofST6A9hS7y7YvhW1aZ3AIb8x1phzPOcDZBTQLjeSgn/APR2FJlvOSjlrfhadpgx7VdYXQM7JGoMoeZQjus4sFgus+i18yw9pGDWn1LI8PiBHsSIiueLh7NvMWDjWrbiZOhm8/P/AHp1GcG4NIVh1LggkT+MfhnypcyrBOmKvMyyDpIc9Y8hNQxxPxHSRy7EDhFmRuTHG+PcWugcG5iFc2Q0od1lpj0pte5XHckxS2cxITwhgpYA9z1NdZuXO/nFavp51RNCo8kaZCFdzKnNoU3KmurPShrRXNqc2hddTXXdCVorm1ObQuuprpaErQXMqcyh9dTXRmlRWURzKnMofXU11wsSsojmVOZQ4evS9c0pWURzKnNobXU113QlZRtt628GBpGql3DtJoziTNxh7IH94Y0DsPUn/m8VTdUillAhi/M5SxSNjtz+Ai80ztLQgzqI+EHf3pTxNrwkIm7GdtyfdutDWcuv8tsS4Ygknf4vePKi8szC9a+8VS6Md2jpHWD2qui+59LFQVJKOST39FDNPPPu8FsZ8h+6xTwxeY+P7sHpM0RhuExoYs8uPhUbTv51p55xIbqhV5izIdWC9JHRh0rXs28OtlTrGwiSxmY77GPeq7N+0Ge8U8lg/tVrg4fTC0G9TvX+Eo43CrbEqCIHiUyrkfUht/KKyssv85GaOhI0+3StPOsRbtAkgmNyAVYQdtmEbUJZthFAS2UDeIA7SDVQ57pGl7yST3K0scDGtqEivLhYeKuJ/G2tMh/5jHWTtXW+Z4V9h+lcfwGEc4+LhJIggnuu8T611h7mw9AK2vSoqjbR7LK5zi6U7K03K85tDl685lXmhBWiebU5tUa6mulpStEC5XvMobXU10tKVoDmVOZQuuoLlG6FDaK11NdDc2pzaboStF8ypzKE5tTm0tCVovmVOZQnNr3mUi1K1r5du09hWUmXtj7124rRymRVB6dzIIo5HK2LrDqEb9Ky+Es21/d2YS4ElgY8cRJE9Tv+tZ7qjn/d5HxGiKF+Q7/Nd8UQysJbY5rlH4psbbRlu+JW2nZj17Ed4ojKs+tWgEa3y9+szPq01dd4gu2nHMTUoAmB59NxtXxi+JrFxAWth4MQ0Bh7HoR8686fDJ3bfq1aeLquLLTXCif+qEzUWrl+ybKhw06lBjv5n0/Srs04XCeOyLp67KVMfmKpy/K1v6rqnl21MKrEE+skkQPavcxzVbQ0c0Ov9J7/AJRRWNDlSuDMfUfSjS5l4vT3C3uA99j8wsPG4GxdARiQxP4iCSPOj8fgrhtqhVSVgA949+lYGbZjzLq3PHIJO5G+0dR7UQeJLzKBOwrRx9BzJqEkY+dKily4sbfGncfQjUPmULlmS3hjdVxIQCFYdD3/AFpzv3d6XMJm91j4j+3/AHWu12QK1eJ092I0NcUEzMdk2543V/MqcyhTcrzm0aWKS0XzK9F2hNdTXXNC5aM5tTm0Hrqa6WhK0Dza910LzKnMo3SmWitdTXQvMqcylpStFa6muheZXouUtKVonXVloyYoPmUXl41NHeo5Ka0uPZdTTgcAGslT/OpH1EVzzKEfD4rUGGuy8QROodCP9M11jAWIUUkfaHkPjW+ggn44Md4n9vnXn2F1D7zly4rjQfx7ovKxj4AlYaI3TDkWY2zMyqu0hWE9+/0rF4nzGyshLQLyfEBHz2rMyfEhFXmOAJ6s3ftWrmXD512phluNDBPKZ6+xon/5uB0dwkyXEnsOyEbPldRGnSL86Sk+Kdzp3O/QT+goocN4gWy/KKoN/EQPnB3rp6ZVZtowW2iqRvt1HXc9aUuI1tcvVaYwWAKcwssb/wAsyu/ah5ftg4nRjRBo9UbjdBa4gSvJ9ktYDJDdLEuFVRJME18YnAKhMMHUCZmJ28u1MGSYoJaYOh06oLKPPbelziFAtm7y3HhUsDG/XyqtPX+oZEmnxKF9tlcM6RiRWdN15oDhLMWv3iW2QfCtOF675Uj/AGeg+Ly6fOm681egdPJe34jZWela1h+EK03KnMocPX21WhaAorVvNqc2htdTXXdCVonm1ObQ2uprpaErQXMqcyqNVTVRWlNtEa69D0OHqy3vS0+aSsL14Lle3kiqA9cABSRdszW7kGG+8E1iYPc005AoL+wn/aqLrWR4GO9TwM1PTPZ2UUl51cuYy+baD7q2YmJEjrHnsTTTnOLFnD3HLGFU9PUQP1pb4TxoNtWtIxCTqUnfURux3rzLp734sT81rfiLtIJ4Hmf4V2+ETyNhJ2qyPP0S1m+TDmtobw7Qr9tugP5/OtHhfNXsXV588qCoPUJNN+JzKww+9tafPp9R3pJzhTadmsnXZG+/afL/AKq6g6jJ1MfdcgNd5E7H3B4SmwIsW5ow5nsNQ/VdKu31ChifD1kb7eYjqKRuLcTauXbfLYMzGDA7ztPyrL4W42OGPLu+KyTt5p/hH4fSjc8t2sTirbYdlmdzBA6EyBWfzOky9OnqX8vZ3Yonp+VHPuORytTD4ZrNk2dNu45DFl1QdJ6H13rn3FracNcU7Hwj169D8qdc0uPq0MLTsqg6hs3+9c34/wA0LvbRviUEk+YPQHziOtN6dGXzj5o2dxZG4nuiOCbRUawdmMRTvi7YIBG+1J3CbAKFHSAfmac8ICfCenSvT+nt8NmolZLIO6zde9FWTK+1feJyyH0jf2ozL8rYHdTHsatnzxtFkoULHubV8aqPxmWMTsrf6TVNrLyfP6GpmSsLbBSIQ3Mqcyvq/h9NC6qmbRFriF1VNVV16KJTLVimtLA2KzE61sZfe0xImoZrDdk8K/FWJT2NZPIM0x8xGBCyCdoO+/nq70Pcwyr70DFkcg8pzghstw5DCZ6imzhu38cjfXHypZGP0+oEU6ZGDoB/EZ+GsV9q8pwiDPNH4Tbda++KMtNzC3U23Wf9O/7UicHZymHkg6y4XUsgQR5eflFdKxLnSxnsfXt5Vy7NeHGt4ldLhEuy9t2Xo0SQR33rO9HMWZBJhPdpH5h6+n6I2eQYxGQ5mrsfRO7Zxhb6lXKg+TjvFY2T5Fzg+5ABOl13B9CDRF62lzDk3UHPC/Eo+Ix8UdBVuC4ccKrW7xDQCR2n/LVM+J0BLbI/3srfFzceZmqKT9OVh8RcNGyNbrrT8SruB5kDcUuYTHLh7qtafwn8QO07V03FYu7bU8wKVgye0HbekDHcNn4rRVxvsPP0rTdIyIcljsfMeaOws2P/AAhB50WQ0CWBjSRyW8rdzfU6i4yLG33id9ttj2rk/GOYc68FUElFKkxBO8/SKcMuzW5aVrTsVUAyD2Hdd957/Olazizexxu2UJVYDEx8PwyaGhw3YU72u3DeD2rsunI+8QNPFmqRXD2ORLluJCsACPIjzp7fEBWCzuTJjsO1c9zfK2/iV0keJdRPTcdTFaNrNnB1MwnaPSBWhxstwhrzVNmMqQhdBwubrbckkHbv29f9u9fOL4ydiQkoPl+c0inM2cgapJM7DqYiqv47xQSZHWnZEviHUAg6Cc24hYzNx9/U/pR2BVrttWGqCTJjypMy1Tdb4oQdfOPSt9c60qUw+oIfCqzJP4nY+/apYHSsIceClYC9zGydRG/f6VlG2aZ0wv8A4wuqdfVT56p/SBQJy07bdRP1rT4+WNHxDdMc3fZLyDavtLM1bYT0NGYSwGZo3jp6nyFWTpaBTBuguTFFYVtxsD71Tcu7kHb3qIxALdh1PlTT8TVwlamDxQF0amJLyCB03AC/nQTalLKxllJBNfeSsrXX1AFRauE/ITtWVdxgnVPxaTA7EjYT37VWsAEpb5BcDijrN2WiJ3rpuW2iLQ/FpET0muPPjHW7YQW9XOZSrByIAYhgRHpPzrtGDOw7eledfaycOmDVd9PbYtA37nhOowWKyoJK9aJzrLExFk2nUR1BHUEdCKsfAqSWbzn9q8xGPt2/idVI8pk+21Y6CaSF4fHsVbSta9ukhcwuXLuHcrrJAPmdJ9gRtTPlRXFJ4HNq8u5Uk7+qxBIqzP8AD2r90FnFu3p8b6T17aRG/asKznJRgCA5U+G4oKkjt1AjavRXGXq2KHxwkSDk9j8+R6dll/uOJjzHxJAAeObH6jhMOavirVpluaXRhGqJInzpeweK5dtrbCdQ8JAggxE/Kvcz4uZrTIVGlgOpM7UBaxzuqq5K2vMqYjrPSTQMPRXwgSZhawA3sdz+iI+9PjtmI9z/AEIsfNYeIxHIVmuNJIcGf5iRAHvNDcL5JdsyzEaXA8O8g9RWhxKlpLF0aw+0qxG5J6RNFYbXbsJqLPCg9Bvt0G/yqDqeeMol8fB+HfuAFc9PxDAAJOfze1rA4jxoRluAkll0z5DyjrQWTYK5i7vLtSNjJPQCNzQXEN+1cu8xCQWJ1SD4fUjz9qeOEczwuHw/Mtm4Ss8zwSzah3iYExvVliMuMDyCrM4/iFwTBh+E0waKykuxAJuGAWI/kA7CY296V+N4ZEvgENrZHUdjE6v3ofMPtCXnqxW4ttCYtepG12T3HTT6etaOYZ9YxNp+XcUghdSwVOoHqAevhLA+9WUAErPDI3QJDhuQhtQsWiAWOkMzE9Seo/Wt3LsBpwwYDm3WCs5JOyMJGmOw2HzpVx7k4e86kkoqnc7/ABhf8236198O8cW0sm3cEeA2zBI2PSD7THltVnM5jHtjHZMa0utybsBjAZayrIF3ltRUnv17f87Vbi82DNOrRsJWTtt5jY+9LmSXLiI9y9OhboRV1nTpYACB6jf3mmC5kKkkhnUHoBEAelOD2EW4KNxo0gsFjEt22LMOmykAg79x1IrDzXE3rdwKWtm1ct81DbTTMtpgnrtvX1dOo6VBYnYAd6tvKWwyFgCy67QkwQJtv4fXt8zR2TjubK1zTyd0g81SvyfDo4FvnqHb+RhAnbcN5gdu9GWcqcBrY8cnUdwPhIA3O0MTHpFYuBNouJLpp3BAncCd9omi7rXdFxixkKW8W3hJDs23n4F9wabkOcw7H5p0dEUvq9Nm61tSjc1eWWU7CWGrv1AkUDnV5bN25qAGi4QNO5kqFWB3AAJ96VcPefEYhbanYsAInoNyR6wK3eIbAtredGD8u7YkknqEBK79wxg+1Vs+YASW/PzKm8GjS2OCMemLxdpBbIW2pKux8Ux1MbCenSuvYWyR2Nch+xa395iLhCwNAHuSxgfKK7CnQbivL+tyOkybcrzFADdl93LwUEnoATSnczx8Vc02lJUEdgZ8zv0FG8cYxreGJEbsBt5QdqE/+tKlnXbvG3qQM2o7HYdx79Ks+m/dsPGGTIA6RxIbfAA7oDMfNLJ4cYOkc1yvm/l5uLPiKgnxKRvB7bbUHdw+CQFTbulgd5cz8u1HZNjcRZsrFgPaEwR8XXr1/ajRnFi8GFy3BA3BQT9YqSXqebIN3Gv7DX+ECIYGSWHC/KQfVc/zHFFWIhWt9iVAI9x5+0Vp5VnYv2kS44t3rXwMQNLD0FWWES5eZGPKUzpkD5fF51iZvhktXGUTrU7R8Le3pFWAMHUoTDpPiD4r/wB80Z4+TiSte8fBxtRH+Fk8cWVITW4H3g6DYg9THoN61cRihatSzQq9z5RAj5VlZplFu9dtu0wZ1IT1gdvbvVueoqYVlK6lVYUAzBPQzVKQ0iOM2d1pLIL5ANqWdlgtvZxF5lkeL4oMFiY696E4Evarl2xp8V60wRgYIdfGvuCViPWiOG8CLuGvWiJlCwg9Skmvjg/NsMtwc1Cjorctk3+8kFT77GtHGwtJDTv2WWe4/ESEu43F6tnSLgMahIJjsw6TTJkv8O2HtsYW+usA9zG4nz2NZfG2AFrGOVnRd03UkR4bg1frI+VAZIfv7Y82A+u1F405jkDiN09zdTNkyYrM0t3wxRjh7qvCA9fFH6isuzgsOJuu7hNyiAbkg/CSdqZcdiExDXWtIP8AxrutTA3tkqrD2FJeeoExFxV+FXaPTeaLyJr3eL329FHGL2Gyb7/E4bBlbloANEEEzsdvTVEHpTDlXED8lBcw90sBuSw38j07iK59w3hhcS8SSXtIGQdusMT7CnduJr4C6EUqVBEke37U/U54D2AKB4DDSJ4cuYd7pVzpvGdBQEAEA+IHs0bR6VhZ1mF+8iLbA8V19T/ivqAhC+QKaX/zkVMdqREuIgBBkAHvB8R7gdxUv5iEv4KFUWnvJdZpMFzCP1+EDYR/TUueHxS+IDd1smRXwrluXRhbbqiu7eEiYB7z779PSpdW5icIQ02rSpccon85WSQ/oGAHzmsPhLBvi8UwNzSqB3knwg9F2OwkwKa84zQWsHdW793fFvlBQ27MxJZojYEEbnyqF2T4kZJJPp9VJ4ZY4BYf2W5SHvPdYGEWBt/MRI37ERNF8d6LeHt27egm45lgILaWgkjv0EnzireAc+W1hXTluwWWcqD3nUJHfSNqXsbfN/EszQqIv3ds/gJAUCJ8Xikk+VClhDACp7Gorpn2UZYLeDMndnJ6SDsB+1dCKbjc/LpSnwLgOVgrSREAtB67sabAYgV5xnv1zuPqrmFuloWFxtadsGWQHVbcP/lAIP0mlrKuZicM03CuiNSNsD3DKfWKecwNs225k6I8XigQRSPgMdbRYLHlAkIG66R0WB7TWi6Xhuz8Pw2totOzj+ygfnNw5bc7Yi9NLfy3PnVBzLbKsQGHTb07UTiuJMM27sD6MJ/SsZssXFWubz1Cd5DbehHQV8YjIMOllmF7W0eEBgN/YTXXYnSsZ2mWV5cOQ0V+6hfkZGZXhwij5m1mjPVE8wajMrpAH1nahcRe55DNaZE3BdVmN59j0rbyHIbZQ3XTUSSACZAj06Gqc1xShJt3HUgw1smR5bA9O3epD1fHgBbiMOoitTuU2Lo8j5PxXAD/AIt4SnjsrVrqvLFF2EgAmCdyKzOJsxcI4UKVK6TOzL5NPcelauKy9muK+oiOoHlNLfGGMuW30hl0sAegke9A4o1vbva0GR+HCVucIWzpF5haS2qvqhm1Aae8ikTG4IrLqCU1EA+RgGDXuCs3LrBVJOohY1EDc1u5KCzXi39mWgqek/8AQq7fKW/Eeyyr3aLdaxruYi8ircZtSbKeu3l6Cd6ry7K7lzEJaT+0ZoXtv1Fa+Z8OqSGs9+o8usH22is7IcVcTFW3UkuhkQJiP/VFRTDJLa5TmSBzbam3JbtzDWLjFdTJF0oepDqAwY9YO80mY3A3dIxBSLdxm0ntIPwz6SPpTCONLouvctorGGFzV8JXp0B9a382xOIx+W2jhUEbpdsoqmNJlSNpGwHrU+e9jSAzgbFRNLmGz3Ky+Hbtq5fsqPCcRbNt57sVKk/MgfWtLD20W2gJeQDMeepqRcPeexcUOpRrdwNBBBBBEj50zZ5mBt3mQiAC2mD1UuzD9Y+VWWJI143rYD6rr47N2th8UcUhvW7loElFZAQJRXAGqehC9xStxjmQ5lq0gXl2AwUAyCSxJIMyR03rRx3DpsZcjmBcIZrgncBo0T8qUsywgtsqq4c6FJjsxElflQma/Zt8kX7ei5EwB1rayTKgVS+CukuEKmTL7tsO4A09aO45xSm4wToSVJciToMneJiSI9qmEV8NdC2bmu0qW7sMsjVcsiW9CBI+VTMbFjVYfEhxbbDMTyzJ5pdyIJ6yfPaohKWR20c/sncvRnCGEU5debWUOpxOplB8IO8Hc9elfGKxFpsLa5SAspVNXffx7+culJX8Q2nTqbl6pAnaSIJjpMU/8MZEL7aLYKovJdg7hpZHYlhp2Gx7ULJJUJcey74fxXfJXW8hs/dj1AnY7VqXCdtqEy9SBsdvTvRqgnvXnclPfsFegaRulnjy5osoNQh7iCN+hO9XYrLLbAYZ1XQyyrKsEECZ1H/m9VfaJgHOF1gSEYMfQR2+Zqjh/NBjFtE6g1pRrM9W2A+o/StFL4seBBLCa0k3Xn2JQULY3ZL2y721YL3L2XXhtqU9Pwuvkf6orXzXE4fEYc37Qh50kadx56h+9bub5CuIQq7OB1gQYPptsa5xm+TXcHciTpPwtPhf+k+tWDZIeuMp1MnHych4w/psltNx38k25ThLy2QVdQG3Ckbb9prMzm+TtdsjX+Ndu895rYTMbOKwwAflkhT5aWHpWXjs4NlCuI5d1DsGDDfbaswYnNkLXCiDVLSxStk+McLBCANqEz/i/wDVJvGOLIY22Vd9JV+8b7Hz3pxtYG6ltWuAAEmB6HcflSRxbjbnM0MFA2iAJj37VbYDfxaUec78LlZeXOQVHadR/wAu/wC1VYfMHtklSRPUeY/4K+rLctj6pH+ob/rVWNPiAHYRV85u9FZygTRTBf4hU4dgsB2AU9ZgmSR9I+tXcD4NVxKG6rgMupSvcFo+Y2P0pSrpmXEPgLFy3BuWVa03WQDquD8jXceMBwYO+1+SGe1sTaHcrFzq3hzctuLQUn+61wGT+XUR8D+YPlTDw9neHC3bdoNYuFS0XHEBgNgs7GaVr/CBt2Rfu3lTmHwKwOpx+I+Q9e9L9zFEbHS0dCRP0PWinxtDKPHuumMSAAG6WvjsyxOKci8yOQOrBRAP4YrUze5zbrMoRl2HinYxJGx6STSzhcTruINKx5Cd95k71MwxhF19LbT29qNgfFFHqo+XKeWWt/EZojWbxBuFigRdZkMAwBcBQACECjelE1u5ZjVbD3keJFs6J6zqER69aFt4EtaTSss3M7dl0/70Bku/KbvZdZ8F2iMnvi2GhwuoAMSs6QZB6do2+dfHEmLDOttWV7dldNtlESpYvvPeWj5V4L5sJdVQhW+uneCUAeZ26NK/SgsXgyiW2MfeLqHsGK/tTHzBzWtTmgarV2Y4m0yWVtyCqRcJHV9THb0ggU7/AGUYq5cutZEctbbMT8xXPrGDZlZlEhPi9Adprqf2R4eE5pGwF5CfMfdx+ZP0NA5QLoXBvkpGENcF1fCWgBREDyqu0u3eat1x1JFYfSrhS9bVlIYSpBBk9j1rmt3Atl2ID2yDbbpHQrOyN6jr8q6SWB2EEH2j51kcS43DW7XLuuF1AwAoLdeoHar/AKLkvD3RlutjvzN+o9lX5kQc0OBpw4KmExr3V5lu4joezKQw9CRS3xFiGxFxbNxAgBAO8nfuD3pfw2fPhbmuw+pekRAP+Idh60z5KbWJPPZ2d5GpdoU9vWKmzulydOkGREbZyD3HoVJhZbJwY5gAfLz9lnZFqw9y7h7ihwfoY6EfKvri3hmybPgAViRphp39qt4tx3KvWrgA1AASe8mN/lQNvGNduqZWdio7den5VzqTi+WPJ4Lmgn34+iI6Wwta+MHZpofuh8fh71pFt3GDDSDHl2/auecRXS2ICnZYECTBrp3EGK1TrthbiyTv1HoO9c1zLEpfxCaD0EGQRHvT+lW6UGlPmu/B32KAzDMSXVWC6bUwANt9zv33rLu3CxJ86Mzu3F2P6RP0oJVmfSr+VtPKo21Vq/L7Ss0OYB6Hfr8qcskwRTDXbdxVa05UqwO4uI3Q+pRm+lJzZc621ukQjEhT5x39qY8k4t5ODeywJY3Ve24jwlRuCD1BqaPQWhrhv5qKVpcNl79oxU4u8FLMLRtostMKEO0+8UoVsX8ESrsrF1YT5mR51kFajmhMdAjsnx1VBW4S8UdWHVSCKlw6iSTuST9TVSmDWtgcwwqoBcw7u+8sLpUHf8OnaoS8htJxV2G4dP8AHDDMY8YBP9PXb1imfjTB/wDx38MqKAdOI/m1fE+mffTS1a4iZMwXFMN0cNp9BtH02rcz7iKzj/G/g5SXmCHaWdhpAPfc/lQbvE1tvit0M4O1NJ4pLWXZJev7ooOokCWVZOxgT33/ADrS4pwrJhsFrUqRbuKQRG4unr9awHYo0AlY9e/7U8XUbHYXCc+4qgc4FzEyIIUzHiaNqfIXNc09r+ie8lpB7JOsZjoVtJhnXQw7FNI/Oa6d9mTXFwx0qG1MFUMY+JhO/bfeueYnLQTaVE/tlVxBkxLLA+ak11XgEGzhQl9QiyQAZOoGe46VFl5Hgt1AKdjBKdPdPGDxV3VF23oHYpcDD8gK0HUd/wA6wBktldJQsNTKAdbnTJ7AmtS3dOhmdtIUsst/T3qgycdrow+EbH/foi43kO0PO4XotkMSiqVP9Ub+XoKXxbwpe4b6Wrl0sZ1uOvkpOyjeKvx+ehkdLZm4qMW8JEbdYjyrKyzH2nUhtCMFVbltvhuCJDAkfX1q16f0/REXSuLL2sfXyUGTlW8Na0OS9m+HVbzGzbNsqus2zLAqp3HsfKaIGGOGuW8RYUm02knfbxblCfKehojA4g2mdLVvmAjpBaFJOwgbCvrA4K9csACVsLqiQd4JmJ8q08Ub4mBmTICz8vNlwI/dVs00TzcDCHVfsR79kQ8Y3FhR8Kjv5L5epmjGsI125YYKkEcqBECOx96W0zBla2baFWULPmWPU1q5pneoeO06MvRoiCe81j+oTCaWmimt+ED0C0eFA6OJrid3bn3KwM4zUWrvKvOoZOhbuJPcUnXALmJlXVxuZiPrU4wxfMxY19FABPn3n86AwFoc9NJ1AmNqtumQNjc147qHNlL7YeAveI7BDqT3UVkLW7xDbOlT+ExWPhrBdgB37+XrVxmx1OQO6rYnDSCnezhP4rJlAE3bF3SPMhiDH1JonNvsyTDYNb1y+xcmCipME+s71p8I5WqJcw7EDnWSyg/iQyj/ADM/ICtDjvMGfA4SNwVlz5ONo+oNQw47m5LYjxe/sRf8oFsh1EDi1yuzjSQtq34RJlj1mO56RWex6zuaIzOxpuHyO4oOlOXh+l/bZHtoiwvJr6W2T0rwVo4PNuWunSp9xQxNJxNIK80k7k9gT5V9YawXJAEwCfkK0eGcnGJxC2iY1BvyBNV4rLruHuvaKkOAZjeV8xHbbrXC4XQTdX9IVF4JpDK0MWbwR8IABBnvJJ+lbmIv6sptKOqYm5q9NVtYn3g/SsLLsBcvPpto1wgaiFE7Dqfat3OObzLaNaFsXlSQnS4NtJ36MJio38gJkgogfqs2zmzoqt3VDbtkdvEWJ9/ER866tlGMt28HhWYtF4KskyA4Xc/URXOuO8tSxfW3bEKLax6gidXuaaOD8LzcDbS4ZUMzoN9okT+tCZYbJFqTRJWl7e5XQcvxVy9bYeFWtsp9SQQR+n50VhMZqVDcaAt1pBIESTp6+Rg1h8E45WTcqGnczud5HX0NM+O4etYh58IZ4BOkGZ6N16iq/FmaAcd5I32IF+f8qxy4yXCVg7ccIbDqj3W7qgugsDu3Ngx/hEHf0FYzX7NmX0m4jDRPYwTEE7HdqLzfhfEFmKAMdl+6ZVBWO4mVPpEUDmGDxNuyFu2yLaAeFmXSPKFG5j5Vfuh0t/FIdG6rGoCvbuVWsLi6mWHg7bE2gMpzBbLOZIU29IHkdbHv71Mqwty8BbXWtsybj6jB3JIUetaGQZcnJDvaV3kwY3O+0AmB7VfjuJDbXTymUzAkbflt9KCyerY8YLMWM3xqceKFbD2RsWDkyOuZwruB790Dh8MuHxID7qARPlMR9KEz69cVyCwZCZEe1XZPglvG5ddtTKJgms/GXFMMkDV1TfY9Ntqzou91pmgavYLn3GbKbqhfiCmfmdhWBZfQ4PcEUdxDhDavssz0In13rMJrWQDSxtLO5LtUriUzZqCUYHcjcfkZ+hq/JRaS3auo4S4S9q5q6DoyvPaQCJohMP8AcWXaDqQKd+4MR/pKmqOFsp538VYG1wLrSe5U6Sh9CG/Kr/LcG+HkHbZVf9JC3MBjrQZxz1fEQrIydNt2XWe5G3ltR+cZhhsNhRhhcFy5cbXBGwB3+L/D4R60nYfJXw7KzKJDGZ7QIZTJ6idvcHvWv9pel0w1xIjlr2AMdN4oGV0he1z9xztxsOENoaJQzzRvE+Cwt+wLy+G64JVFA3I7R2pEzHD6EQd9yfOaEW+0jcyOnp7Vr5veFy0jb6j2jyBmgHF2qrsdvZEsY6IgE2sjDYR7hhFLGCYAnYdafMg+ya7iLC3LjiwT0RladPZjHnv8opYyS69rF24lZKg9R4Wiv0D/APJ2x/eL87gqvzcp8JAb3TcnIdGRS//Z"/>
          <p:cNvSpPr>
            <a:spLocks noChangeAspect="1" noChangeArrowheads="1"/>
          </p:cNvSpPr>
          <p:nvPr/>
        </p:nvSpPr>
        <p:spPr bwMode="auto">
          <a:xfrm>
            <a:off x="77788" y="-1096963"/>
            <a:ext cx="1790700" cy="2286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mindfully.org/Farm/Green-Revolution-Bt-Roo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143000"/>
            <a:ext cx="2514600" cy="3210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Outsourcing to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8768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When a company contracts to have some of its business functions performed in a country other than the one where its products and services are actually developed, manufactured, and sold. </a:t>
            </a:r>
          </a:p>
          <a:p>
            <a:r>
              <a:rPr lang="en-US" dirty="0" smtClean="0"/>
              <a:t>What types of jobs?</a:t>
            </a:r>
          </a:p>
          <a:p>
            <a:pPr lvl="1"/>
            <a:r>
              <a:rPr lang="en-US" dirty="0" smtClean="0"/>
              <a:t>Information technology, call centers, pharmaceutical research.</a:t>
            </a:r>
          </a:p>
          <a:p>
            <a:r>
              <a:rPr lang="en-US" dirty="0" smtClean="0"/>
              <a:t>Why to India?</a:t>
            </a:r>
          </a:p>
          <a:p>
            <a:pPr lvl="1"/>
            <a:r>
              <a:rPr lang="en-US" dirty="0" smtClean="0"/>
              <a:t>Educated, English-speaking population.</a:t>
            </a:r>
          </a:p>
          <a:p>
            <a:pPr lvl="1"/>
            <a:r>
              <a:rPr lang="en-US" dirty="0" smtClean="0"/>
              <a:t>Companies save money because salaries are lower in India compared to the United States.</a:t>
            </a:r>
          </a:p>
        </p:txBody>
      </p:sp>
      <p:pic>
        <p:nvPicPr>
          <p:cNvPr id="1026" name="Picture 2" descr="http://globlogization.wikistrat.com/storage/india_outsourcing_time_magazine.jpg?__SQUARESPACE_CACHEVERSION=12843958218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3810000" cy="508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456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Presentation Topics</vt:lpstr>
      <vt:lpstr>Bollywood</vt:lpstr>
      <vt:lpstr>Nuclear Weapons</vt:lpstr>
      <vt:lpstr>Conflict in Kashmir</vt:lpstr>
      <vt:lpstr>Microcredit/Microfinance</vt:lpstr>
      <vt:lpstr>Women &amp; Gender Imbalance</vt:lpstr>
      <vt:lpstr>Green Revolution</vt:lpstr>
      <vt:lpstr>Outsourcing to India</vt:lpstr>
    </vt:vector>
  </TitlesOfParts>
  <Company>Mount Lebanon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Topics</dc:title>
  <dc:creator>mtassaro</dc:creator>
  <cp:lastModifiedBy>mtassaro</cp:lastModifiedBy>
  <cp:revision>72</cp:revision>
  <dcterms:created xsi:type="dcterms:W3CDTF">2011-04-05T13:36:58Z</dcterms:created>
  <dcterms:modified xsi:type="dcterms:W3CDTF">2011-04-14T16:57:25Z</dcterms:modified>
</cp:coreProperties>
</file>